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31" r:id="rId2"/>
    <p:sldId id="332" r:id="rId3"/>
    <p:sldId id="343" r:id="rId4"/>
    <p:sldId id="333" r:id="rId5"/>
    <p:sldId id="334" r:id="rId6"/>
    <p:sldId id="335" r:id="rId7"/>
    <p:sldId id="336" r:id="rId8"/>
    <p:sldId id="339" r:id="rId9"/>
    <p:sldId id="342" r:id="rId10"/>
    <p:sldId id="344" r:id="rId11"/>
    <p:sldId id="321" r:id="rId12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8080"/>
    <a:srgbClr val="CC00CC"/>
    <a:srgbClr val="99FF33"/>
    <a:srgbClr val="FF33CC"/>
    <a:srgbClr val="669900"/>
    <a:srgbClr val="FF9933"/>
    <a:srgbClr val="FF0909"/>
    <a:srgbClr val="0000FF"/>
    <a:srgbClr val="3333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7286" autoAdjust="0"/>
  </p:normalViewPr>
  <p:slideViewPr>
    <p:cSldViewPr>
      <p:cViewPr varScale="1">
        <p:scale>
          <a:sx n="69" d="100"/>
          <a:sy n="69" d="100"/>
        </p:scale>
        <p:origin x="-1416" y="48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560A6-0042-457C-A9FB-A804550AFD00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D11F8-28F1-404E-92C4-0491142F2D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7587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6A671-166F-46D4-A204-237831DC7615}" type="datetimeFigureOut">
              <a:rPr lang="ru-RU" smtClean="0"/>
              <a:pPr/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86938-A046-49EE-B20B-A4E8A58867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1\Desktop\&#1057;&#1080;&#1089;&#1090;&#1077;&#1084;&#1072;%20&#1055;&#1077;&#1088;&#1089;&#1086;&#1085;&#1080;&#1092;&#1080;&#1094;&#1080;&#1088;&#1086;&#1074;&#1072;&#1085;&#1085;&#1086;&#1075;&#1086;%20&#1060;&#1080;&#1085;&#1072;&#1085;&#1089;&#1080;&#1088;&#1086;&#1074;&#1072;&#1085;&#1080;&#1103;%20&#1044;&#1086;&#1087;&#1086;&#1083;&#1085;&#1080;&#1090;&#1077;&#1083;&#1100;&#1085;&#1086;&#1075;&#1086;%20&#1054;&#1073;&#1088;&#1072;&#1079;&#1086;&#1074;&#1072;&#1085;&#1080;&#1103;.mp4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571604" y="857232"/>
            <a:ext cx="6186486" cy="57150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4000" b="1" u="sng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ПИЛОТНЫЙ ПРОЕКТ </a:t>
            </a:r>
            <a:endParaRPr lang="ru-RU" sz="4000" b="1" u="sng" dirty="0">
              <a:solidFill>
                <a:srgbClr val="0070C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7" name="Подзаголовок 5"/>
          <p:cNvSpPr txBox="1">
            <a:spLocks/>
          </p:cNvSpPr>
          <p:nvPr/>
        </p:nvSpPr>
        <p:spPr>
          <a:xfrm>
            <a:off x="1428728" y="1357298"/>
            <a:ext cx="64008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Персонифицированное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 финансирование дополнительного образования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eorgia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скат\Desktop\КАРТИНКИ ДЛЯ СИСТЕМЫ\hj4idyb7qpok3e9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2462" y="8501098"/>
            <a:ext cx="15240000" cy="10115550"/>
          </a:xfrm>
          <a:prstGeom prst="rect">
            <a:avLst/>
          </a:prstGeom>
          <a:noFill/>
        </p:spPr>
      </p:pic>
      <p:pic>
        <p:nvPicPr>
          <p:cNvPr id="1028" name="Picture 4" descr="C:\Users\скат\Desktop\КАРТИНКИ ДЛЯ СИСТЕМЫ\ebbcc891f1ba40ff4b6427a87ed03cd0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2500306"/>
            <a:ext cx="5072098" cy="3804074"/>
          </a:xfrm>
          <a:prstGeom prst="rect">
            <a:avLst/>
          </a:prstGeom>
          <a:noFill/>
        </p:spPr>
      </p:pic>
      <p:sp>
        <p:nvSpPr>
          <p:cNvPr id="8" name="Подзаголовок 5"/>
          <p:cNvSpPr txBox="1">
            <a:spLocks/>
          </p:cNvSpPr>
          <p:nvPr/>
        </p:nvSpPr>
        <p:spPr>
          <a:xfrm>
            <a:off x="1428728" y="1928802"/>
            <a:ext cx="64008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с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 1 сентября по 31 декабря 2017 г. 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истема Персонифицированного Финансирования Дополнительного Образования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14414" y="1000108"/>
            <a:ext cx="7572428" cy="5679321"/>
          </a:xfrm>
          <a:prstGeom prst="rect">
            <a:avLst/>
          </a:prstGeom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1907704" y="2492896"/>
            <a:ext cx="5832648" cy="2304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ВНИМАНИЕ!  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3252537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5"/>
          <p:cNvSpPr txBox="1">
            <a:spLocks/>
          </p:cNvSpPr>
          <p:nvPr/>
        </p:nvSpPr>
        <p:spPr>
          <a:xfrm>
            <a:off x="1571604" y="1142984"/>
            <a:ext cx="64008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ПЕРСОНИФИЦИРОВАННОЕ ФИНАНСИРОВАНИЕ </a:t>
            </a:r>
          </a:p>
        </p:txBody>
      </p:sp>
      <p:pic>
        <p:nvPicPr>
          <p:cNvPr id="1026" name="Picture 2" descr="C:\Users\скат\Desktop\КАРТИНКИ ДЛЯ СИСТЕМЫ\hj4idyb7qpok3e9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2462" y="8501098"/>
            <a:ext cx="15240000" cy="10115550"/>
          </a:xfrm>
          <a:prstGeom prst="rect">
            <a:avLst/>
          </a:prstGeom>
          <a:noFill/>
        </p:spPr>
      </p:pic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928662" y="2285992"/>
            <a:ext cx="7715304" cy="3429024"/>
          </a:xfrm>
        </p:spPr>
        <p:txBody>
          <a:bodyPr>
            <a:normAutofit fontScale="92500" lnSpcReduction="20000"/>
          </a:bodyPr>
          <a:lstStyle/>
          <a:p>
            <a:pPr lvl="0" algn="l">
              <a:defRPr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Количество обучающихся -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500 человек</a:t>
            </a:r>
          </a:p>
          <a:p>
            <a:pPr algn="l">
              <a:defRPr/>
            </a:pPr>
            <a:endParaRPr lang="ru-RU" sz="2800" dirty="0" smtClean="0">
              <a:solidFill>
                <a:srgbClr val="0066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ru-RU" sz="2800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Категория детей -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дети в возрасте от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до 18 лет </a:t>
            </a:r>
          </a:p>
          <a:p>
            <a:pPr lvl="0" algn="l">
              <a:defRPr/>
            </a:pP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defRPr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Номинал сертификата -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13 592,79 рублей  </a:t>
            </a:r>
          </a:p>
          <a:p>
            <a:pPr lvl="0" algn="l">
              <a:defRPr/>
            </a:pPr>
            <a:endParaRPr lang="ru-RU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defRPr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Объем финансового </a:t>
            </a:r>
          </a:p>
          <a:p>
            <a:pPr lvl="0" algn="l">
              <a:defRPr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обеспечения программы -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6 796 399,96 рублей</a:t>
            </a:r>
          </a:p>
          <a:p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7"/>
          <p:cNvSpPr txBox="1">
            <a:spLocks/>
          </p:cNvSpPr>
          <p:nvPr/>
        </p:nvSpPr>
        <p:spPr>
          <a:xfrm>
            <a:off x="1357290" y="3500438"/>
            <a:ext cx="7072362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5"/>
          <p:cNvSpPr txBox="1">
            <a:spLocks/>
          </p:cNvSpPr>
          <p:nvPr/>
        </p:nvSpPr>
        <p:spPr>
          <a:xfrm>
            <a:off x="1571604" y="1142984"/>
            <a:ext cx="64008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ПЕРСОНИФИЦИРОВАННОЕ ФИНАНСИРОВАНИЕ </a:t>
            </a:r>
          </a:p>
        </p:txBody>
      </p:sp>
      <p:pic>
        <p:nvPicPr>
          <p:cNvPr id="1026" name="Picture 2" descr="C:\Users\скат\Desktop\КАРТИНКИ ДЛЯ СИСТЕМЫ\hj4idyb7qpok3e9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2462" y="8501098"/>
            <a:ext cx="15240000" cy="10115550"/>
          </a:xfrm>
          <a:prstGeom prst="rect">
            <a:avLst/>
          </a:prstGeom>
          <a:noFill/>
        </p:spPr>
      </p:pic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785918" y="2143116"/>
            <a:ext cx="6000792" cy="78581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это закрепление государством денег за ребенком для занятия дополнительным образованием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скат\Desktop\КАРТИНКИ ДЛЯ СИСТЕМЫ\89dc1f6154a5b5a9513c571f64fdf35c033b725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3286124"/>
            <a:ext cx="5019668" cy="2636914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5"/>
          <p:cNvSpPr txBox="1">
            <a:spLocks/>
          </p:cNvSpPr>
          <p:nvPr/>
        </p:nvSpPr>
        <p:spPr>
          <a:xfrm>
            <a:off x="1928794" y="857232"/>
            <a:ext cx="6329362" cy="64294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Дополнительные</a:t>
            </a:r>
            <a:r>
              <a:rPr kumimoji="0" lang="ru-RU" sz="3200" b="1" i="0" u="sng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 общеобразовательные </a:t>
            </a:r>
            <a:r>
              <a:rPr kumimoji="0" lang="ru-RU" sz="3200" b="1" i="0" u="sng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общеразвивающие</a:t>
            </a:r>
            <a:r>
              <a:rPr kumimoji="0" lang="ru-RU" sz="3200" b="1" i="0" u="sng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 программы в рамках ПФДО </a:t>
            </a:r>
            <a:endParaRPr kumimoji="0" lang="ru-RU" sz="3200" b="1" i="0" u="sng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eorgia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скат\Desktop\КАРТИНКИ ДЛЯ СИСТЕМЫ\hj4idyb7qpok3e9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2462" y="8501098"/>
            <a:ext cx="15240000" cy="10115550"/>
          </a:xfrm>
          <a:prstGeom prst="rect">
            <a:avLst/>
          </a:prstGeom>
          <a:noFill/>
        </p:spPr>
      </p:pic>
      <p:sp>
        <p:nvSpPr>
          <p:cNvPr id="8" name="Прямоугольник 9"/>
          <p:cNvSpPr>
            <a:spLocks noChangeArrowheads="1"/>
          </p:cNvSpPr>
          <p:nvPr/>
        </p:nvSpPr>
        <p:spPr bwMode="auto">
          <a:xfrm>
            <a:off x="1214414" y="1285860"/>
            <a:ext cx="40005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Горноправдинск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(15 программ)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1357290" y="1714488"/>
          <a:ext cx="7000924" cy="5001072"/>
        </p:xfrm>
        <a:graphic>
          <a:graphicData uri="http://schemas.openxmlformats.org/drawingml/2006/table">
            <a:tbl>
              <a:tblPr/>
              <a:tblGrid>
                <a:gridCol w="2721959"/>
                <a:gridCol w="2721959"/>
                <a:gridCol w="1557006"/>
              </a:tblGrid>
              <a:tr h="6806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НАПРАВЛЕННОСТЬ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ПРОГРАММЫ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ПРОГРАММЫ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ВОЗРАСТ ДЕТЕЙ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648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ХУДОЖЕСТВЕННАЯ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Рукодельница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от 7 до 14 лет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44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Творчество и выражение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от 6 до 12 лет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44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Мода и стиль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от 8 до 17 лет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44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Юный художник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от 7 до 12 лет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44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Драматический кружок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от 7 до 15 лет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68063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СОЦИАЛЬНО-ПЕДАГОГИЧЕСКАЯ 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Юные инспекторы дорожного движения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«Зеленый луч»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от 7 до 12 лет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44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Истоки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от 8 до 9 лет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4464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ФИЗКУЛЬТУРНО-СПОРТИВНАЯ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Плавание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от 7 до 12 лет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4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Шахматы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от 6 до 10 лет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4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Фитнес-аэробика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от 7 до 18 лет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464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ТЕХНИЧЕСКАЯ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Автомоделизм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от 6 до 18 лет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</a:tr>
              <a:tr h="244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Архитектурное макетирование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от 9 до 13 лет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</a:tr>
              <a:tr h="244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Юный виртуальный пилот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от 7 до 18 лет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</a:tr>
              <a:tr h="244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Юный столяр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от 12 до 15 лет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</a:tr>
              <a:tr h="244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ЕСТЕСТВЕННО-НАУЧНАЯ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Моя планета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от 6 до 14 лет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238" marR="32238" marT="5862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5"/>
          <p:cNvSpPr txBox="1">
            <a:spLocks/>
          </p:cNvSpPr>
          <p:nvPr/>
        </p:nvSpPr>
        <p:spPr>
          <a:xfrm>
            <a:off x="1643042" y="857232"/>
            <a:ext cx="64008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Дополнительные</a:t>
            </a:r>
            <a:r>
              <a:rPr kumimoji="0" lang="ru-RU" sz="3200" b="1" i="0" u="sng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 общеобразовательные </a:t>
            </a:r>
            <a:r>
              <a:rPr kumimoji="0" lang="ru-RU" sz="3200" b="1" i="0" u="sng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общеразвивающие</a:t>
            </a:r>
            <a:r>
              <a:rPr kumimoji="0" lang="ru-RU" sz="3200" b="1" i="0" u="sng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 программы в рамках ПФДО </a:t>
            </a:r>
            <a:endParaRPr kumimoji="0" lang="ru-RU" sz="3200" b="1" i="0" u="sng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9"/>
          <p:cNvSpPr>
            <a:spLocks noChangeArrowheads="1"/>
          </p:cNvSpPr>
          <p:nvPr/>
        </p:nvSpPr>
        <p:spPr bwMode="auto">
          <a:xfrm>
            <a:off x="1214414" y="1428736"/>
            <a:ext cx="32147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Луговской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(12 программ)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285852" y="1785926"/>
          <a:ext cx="7286678" cy="4813075"/>
        </p:xfrm>
        <a:graphic>
          <a:graphicData uri="http://schemas.openxmlformats.org/drawingml/2006/table">
            <a:tbl>
              <a:tblPr/>
              <a:tblGrid>
                <a:gridCol w="2643207"/>
                <a:gridCol w="3286148"/>
                <a:gridCol w="1357323"/>
              </a:tblGrid>
              <a:tr h="653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НАПРАВЛЕННОСТЬ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ПРОГРАММЫ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ПРОГРАММЫ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ВОЗРАСТ ДЕТЕЙ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594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ХУДОЖЕСТВЕННАЯ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ритме танца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 до 13 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84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Рукодельница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 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192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Союз старшеклассников «МЫ» (КВН)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 до 16 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84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Живопись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 8 до 15 лет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84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Танцевальный рай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 7 до 14 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109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СОЦИАЛЬНО-ПЕДАГОГИЧЕСКАЯ 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Волонтерское движение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«Рука в руке»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 до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4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Светофор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 6 до 12 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4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Наследие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 9 до 16 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41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ФИЗКУЛЬТУРНО-СПОРТИВНАЯ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Белая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ладья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 6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 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4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ТЕХНИЧЕСКАЯ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Байтик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 7 до 16 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6"/>
                    </a:solidFill>
                  </a:tcPr>
                </a:tc>
              </a:tr>
              <a:tr h="284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ЕСТЕСТВЕННО-НАУЧНАЯ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Наш дом – природа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от 6 до 15 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</a:tr>
              <a:tr h="5109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ВОЕННО-ПАТРИОТИЧЕСКАЯ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Юные патриоты </a:t>
                      </a: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 лет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082" marR="26082" marT="4603" marB="0">
                    <a:lnL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49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5"/>
          <p:cNvSpPr txBox="1">
            <a:spLocks/>
          </p:cNvSpPr>
          <p:nvPr/>
        </p:nvSpPr>
        <p:spPr>
          <a:xfrm>
            <a:off x="1714480" y="928670"/>
            <a:ext cx="64008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ЧТО ДЕЛАТЬ РОДИТЕЛЯМ!!!</a:t>
            </a:r>
          </a:p>
        </p:txBody>
      </p:sp>
      <p:sp>
        <p:nvSpPr>
          <p:cNvPr id="13" name="Подзаголовок 5"/>
          <p:cNvSpPr txBox="1">
            <a:spLocks/>
          </p:cNvSpPr>
          <p:nvPr/>
        </p:nvSpPr>
        <p:spPr>
          <a:xfrm>
            <a:off x="857224" y="2428868"/>
            <a:ext cx="4429156" cy="14287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3200" b="1" dirty="0" smtClean="0">
              <a:solidFill>
                <a:srgbClr val="0070C0"/>
              </a:solidFill>
              <a:latin typeface="Georgia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1. П</a:t>
            </a:r>
            <a:r>
              <a:rPr kumimoji="0" lang="ru-RU" sz="3200" b="1" i="0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одать</a:t>
            </a:r>
            <a:r>
              <a:rPr kumimoji="0" lang="ru-RU" sz="3200" b="1" i="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 заявление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3200" b="1" i="0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eorgia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5072066" y="1571612"/>
          <a:ext cx="3643338" cy="5155858"/>
        </p:xfrm>
        <a:graphic>
          <a:graphicData uri="http://schemas.openxmlformats.org/presentationml/2006/ole">
            <p:oleObj spid="_x0000_s1026" name="Acrobat Document" r:id="rId3" imgW="5923800" imgH="8363520" progId="">
              <p:embed/>
            </p:oleObj>
          </a:graphicData>
        </a:graphic>
      </p:graphicFrame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5"/>
          <p:cNvSpPr txBox="1">
            <a:spLocks/>
          </p:cNvSpPr>
          <p:nvPr/>
        </p:nvSpPr>
        <p:spPr>
          <a:xfrm>
            <a:off x="1643042" y="928670"/>
            <a:ext cx="64008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u="sng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ИМЕННОЙ СЕРТИФИКАТ ДОПОЛНИТЕЛЬНОГО ОБРАЗОВАНИЯ </a:t>
            </a:r>
            <a:endParaRPr kumimoji="0" lang="ru-RU" sz="3200" b="1" i="0" u="sng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072066" y="1643050"/>
            <a:ext cx="3478213" cy="50101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lin ang="5400000" scaled="1"/>
          </a:gradFill>
          <a:ln w="28575">
            <a:solidFill>
              <a:srgbClr val="0000C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Arial" pitchFamily="34" charset="0"/>
              </a:rPr>
              <a:t>Выписка из реестра выданных сертификатов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Arial" pitchFamily="34" charset="0"/>
              </a:rPr>
              <a:t>дополнительного образования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rial" pitchFamily="34" charset="0"/>
              </a:rPr>
              <a:t>№ 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336699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solidFill>
                <a:srgbClr val="336699"/>
              </a:solidFill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336699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336699"/>
                </a:solidFill>
                <a:effectLst/>
                <a:latin typeface="Times New Roman" pitchFamily="18" charset="0"/>
                <a:cs typeface="Arial" pitchFamily="34" charset="0"/>
              </a:rPr>
              <a:t>Ханты-Мансийский район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336699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Arial" pitchFamily="34" charset="0"/>
              </a:rPr>
              <a:t>Уникальный номер сертификата 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Arial" pitchFamily="34" charset="0"/>
              </a:rPr>
              <a:t>дополнительного образования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rial" pitchFamily="34" charset="0"/>
              </a:rPr>
              <a:t>8619493139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Arial" pitchFamily="34" charset="0"/>
              </a:rPr>
              <a:t>Владелец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Arial" pitchFamily="34" charset="0"/>
              </a:rPr>
              <a:t>сертификата дополнительного образования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rial" pitchFamily="34" charset="0"/>
              </a:rPr>
              <a:t>Абушова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rial" pitchFamily="34" charset="0"/>
              </a:rPr>
              <a:t>Карина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rial" pitchFamily="34" charset="0"/>
              </a:rPr>
              <a:t>Огтаивна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Arial" pitchFamily="34" charset="0"/>
              </a:rPr>
              <a:t>Информация для использования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Arial" pitchFamily="34" charset="0"/>
              </a:rPr>
              <a:t>личного кабинета информационной системы персонифицированного финансирования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Arial" pitchFamily="34" charset="0"/>
              </a:rPr>
              <a:t>ЛОГИН                             ПАРОЛЬ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rial" pitchFamily="34" charset="0"/>
              </a:rPr>
              <a:t>  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rial" pitchFamily="34" charset="0"/>
              </a:rPr>
              <a:t>8619493139                  w3pQnoJh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071678"/>
            <a:ext cx="1714512" cy="857256"/>
          </a:xfrm>
          <a:prstGeom prst="roundRect">
            <a:avLst>
              <a:gd name="adj" fmla="val 8594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Подзаголовок 5"/>
          <p:cNvSpPr txBox="1">
            <a:spLocks/>
          </p:cNvSpPr>
          <p:nvPr/>
        </p:nvSpPr>
        <p:spPr>
          <a:xfrm>
            <a:off x="714348" y="2500306"/>
            <a:ext cx="4286280" cy="2143140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3200" b="1" dirty="0" smtClean="0">
              <a:solidFill>
                <a:srgbClr val="0070C0"/>
              </a:solidFill>
              <a:latin typeface="Georgia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74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2. Получить именной сертификат дополнительного образования с указанием логина и пароля  </a:t>
            </a:r>
            <a:r>
              <a:rPr kumimoji="0" lang="ru-RU" sz="7400" b="1" i="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 </a:t>
            </a:r>
            <a:endParaRPr kumimoji="0" lang="ru-RU" sz="7400" b="1" i="0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5"/>
          <p:cNvSpPr txBox="1">
            <a:spLocks/>
          </p:cNvSpPr>
          <p:nvPr/>
        </p:nvSpPr>
        <p:spPr>
          <a:xfrm>
            <a:off x="1714480" y="928670"/>
            <a:ext cx="64008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u="sng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ИМЕННОЙ СЕРТИФИКАТ ДОПОЛНИТЕЛЬНОГО ОБРАЗОВАНИЯ </a:t>
            </a:r>
            <a:endParaRPr kumimoji="0" lang="ru-RU" sz="3200" b="1" i="0" u="sng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13" name="Подзаголовок 5"/>
          <p:cNvSpPr txBox="1">
            <a:spLocks/>
          </p:cNvSpPr>
          <p:nvPr/>
        </p:nvSpPr>
        <p:spPr>
          <a:xfrm>
            <a:off x="785786" y="2071678"/>
            <a:ext cx="8143900" cy="2000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3200" b="1" dirty="0" smtClean="0">
              <a:solidFill>
                <a:srgbClr val="0070C0"/>
              </a:solidFill>
              <a:latin typeface="Georgia" pitchFamily="18" charset="0"/>
              <a:cs typeface="Times New Roman" pitchFamily="18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 startAt="3"/>
              <a:tabLst/>
              <a:defRPr/>
            </a:pPr>
            <a:r>
              <a:rPr lang="ru-RU" sz="30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Зайти в систему по адресу </a:t>
            </a:r>
            <a:r>
              <a:rPr lang="ru-RU" sz="3000" b="1" u="sng" dirty="0" err="1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хмао.пфдо.рф</a:t>
            </a:r>
            <a:r>
              <a:rPr lang="ru-RU" sz="3000" b="1" u="sng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 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 startAt="3"/>
              <a:tabLst/>
              <a:defRPr/>
            </a:pPr>
            <a:r>
              <a:rPr lang="ru-RU" sz="30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Выбрать программы 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 startAt="3"/>
              <a:tabLst/>
              <a:defRPr/>
            </a:pPr>
            <a:r>
              <a:rPr lang="ru-RU" sz="30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Заключить договор об образовании </a:t>
            </a:r>
            <a:r>
              <a:rPr kumimoji="0" lang="ru-RU" sz="3000" b="1" i="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 </a:t>
            </a:r>
            <a:endParaRPr kumimoji="0" lang="ru-RU" sz="3000" b="1" i="0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5"/>
          <p:cNvSpPr txBox="1">
            <a:spLocks/>
          </p:cNvSpPr>
          <p:nvPr/>
        </p:nvSpPr>
        <p:spPr>
          <a:xfrm>
            <a:off x="1714480" y="928670"/>
            <a:ext cx="64008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Места в</a:t>
            </a:r>
            <a:r>
              <a:rPr kumimoji="0" lang="ru-RU" sz="3200" b="1" i="0" u="sng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eorgia" pitchFamily="18" charset="0"/>
                <a:cs typeface="Times New Roman" pitchFamily="18" charset="0"/>
              </a:rPr>
              <a:t>ыдачи сертификатов</a:t>
            </a:r>
            <a:endParaRPr kumimoji="0" lang="ru-RU" sz="3200" b="1" i="0" u="sng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eorgia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скат\Desktop\КАРТИНКИ ДЛЯ СИСТЕМЫ\hj4idyb7qpok3e9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2462" y="8501098"/>
            <a:ext cx="15240000" cy="10115550"/>
          </a:xfrm>
          <a:prstGeom prst="rect">
            <a:avLst/>
          </a:prstGeom>
          <a:noFill/>
        </p:spPr>
      </p:pic>
      <p:sp>
        <p:nvSpPr>
          <p:cNvPr id="13" name="Подзаголовок 5"/>
          <p:cNvSpPr txBox="1">
            <a:spLocks/>
          </p:cNvSpPr>
          <p:nvPr/>
        </p:nvSpPr>
        <p:spPr>
          <a:xfrm>
            <a:off x="785786" y="2071678"/>
            <a:ext cx="8143900" cy="25717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0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1. Ханты-Мансийский район, </a:t>
            </a: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0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    п.  </a:t>
            </a:r>
            <a:r>
              <a:rPr lang="ru-RU" sz="3000" b="1" dirty="0" err="1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Горноправдинск</a:t>
            </a:r>
            <a:r>
              <a:rPr lang="ru-RU" sz="30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, ул. Победы, 1-а </a:t>
            </a: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0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(структурное подразделение МБУ ДО ХМР)</a:t>
            </a: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3000" b="1" dirty="0" smtClean="0">
              <a:solidFill>
                <a:srgbClr val="0070C0"/>
              </a:solidFill>
              <a:latin typeface="Georgia" pitchFamily="18" charset="0"/>
              <a:cs typeface="Times New Roman" pitchFamily="18" charset="0"/>
            </a:endParaRP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0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2. Ханты-Мансийский район, п. </a:t>
            </a:r>
            <a:r>
              <a:rPr lang="ru-RU" sz="3000" b="1" dirty="0" err="1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Луговской</a:t>
            </a:r>
            <a:r>
              <a:rPr lang="ru-RU" sz="30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, </a:t>
            </a: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000" b="1" dirty="0" smtClean="0">
                <a:solidFill>
                  <a:srgbClr val="0070C0"/>
                </a:solidFill>
                <a:latin typeface="Georgia" pitchFamily="18" charset="0"/>
                <a:cs typeface="Times New Roman" pitchFamily="18" charset="0"/>
              </a:rPr>
              <a:t>        ул. Гагарина, д. 2 (здание школы)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 startAt="3"/>
              <a:tabLst/>
              <a:defRPr/>
            </a:pPr>
            <a:endParaRPr lang="ru-RU" sz="3000" b="1" u="sng" dirty="0" smtClean="0">
              <a:solidFill>
                <a:srgbClr val="FF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5" name="Подзаголовок 5"/>
          <p:cNvSpPr txBox="1">
            <a:spLocks/>
          </p:cNvSpPr>
          <p:nvPr/>
        </p:nvSpPr>
        <p:spPr>
          <a:xfrm>
            <a:off x="785786" y="4286232"/>
            <a:ext cx="8143900" cy="2571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3000" b="1" dirty="0" smtClean="0">
              <a:solidFill>
                <a:srgbClr val="0070C0"/>
              </a:solidFill>
              <a:latin typeface="Georgia" pitchFamily="18" charset="0"/>
              <a:cs typeface="Times New Roman" pitchFamily="18" charset="0"/>
            </a:endParaRP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Контактные лица:</a:t>
            </a: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Жилина Оксана Александровна – 375312</a:t>
            </a: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Кошелева Марина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Арисовна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378064   </a:t>
            </a: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3000" b="1" dirty="0" smtClean="0">
              <a:solidFill>
                <a:srgbClr val="0070C0"/>
              </a:solidFill>
              <a:latin typeface="Georgia" pitchFamily="18" charset="0"/>
              <a:cs typeface="Times New Roman" pitchFamily="18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 startAt="3"/>
              <a:tabLst/>
              <a:defRPr/>
            </a:pPr>
            <a:endParaRPr lang="ru-RU" sz="3000" b="1" u="sng" dirty="0" smtClean="0">
              <a:solidFill>
                <a:srgbClr val="FF0000"/>
              </a:solidFill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3461</TotalTime>
  <Words>458</Words>
  <Application>Microsoft Office PowerPoint</Application>
  <PresentationFormat>Экран (4:3)</PresentationFormat>
  <Paragraphs>169</Paragraphs>
  <Slides>11</Slides>
  <Notes>0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Acrobat Document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wadim</dc:creator>
  <cp:lastModifiedBy>1</cp:lastModifiedBy>
  <cp:revision>278</cp:revision>
  <cp:lastPrinted>2016-12-08T11:31:37Z</cp:lastPrinted>
  <dcterms:created xsi:type="dcterms:W3CDTF">2010-11-18T12:08:53Z</dcterms:created>
  <dcterms:modified xsi:type="dcterms:W3CDTF">2017-08-23T16:50:10Z</dcterms:modified>
</cp:coreProperties>
</file>